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0" r:id="rId4"/>
    <p:sldId id="261" r:id="rId5"/>
    <p:sldId id="262" r:id="rId6"/>
    <p:sldId id="263" r:id="rId7"/>
    <p:sldId id="313" r:id="rId8"/>
    <p:sldId id="31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317" r:id="rId22"/>
    <p:sldId id="316" r:id="rId23"/>
    <p:sldId id="290" r:id="rId24"/>
    <p:sldId id="291" r:id="rId25"/>
    <p:sldId id="292" r:id="rId26"/>
    <p:sldId id="293" r:id="rId27"/>
    <p:sldId id="294" r:id="rId28"/>
    <p:sldId id="296" r:id="rId29"/>
    <p:sldId id="299" r:id="rId30"/>
    <p:sldId id="300" r:id="rId31"/>
    <p:sldId id="301" r:id="rId32"/>
    <p:sldId id="302" r:id="rId33"/>
    <p:sldId id="303" r:id="rId34"/>
    <p:sldId id="318" r:id="rId35"/>
    <p:sldId id="305" r:id="rId36"/>
    <p:sldId id="306" r:id="rId37"/>
    <p:sldId id="307" r:id="rId38"/>
    <p:sldId id="311" r:id="rId39"/>
    <p:sldId id="31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2CFA-5FC5-4CAD-B418-6EA9CAC9220A}" type="datetimeFigureOut">
              <a:rPr lang="en-US" smtClean="0"/>
              <a:pPr/>
              <a:t>2/17/2024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C014-3347-4B82-BE81-F48ABFAD133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12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7C014-3347-4B82-BE81-F48ABFAD133C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>
            <a:spLocks/>
          </p:cNvSpPr>
          <p:nvPr/>
        </p:nvSpPr>
        <p:spPr>
          <a:xfrm>
            <a:off x="4191000" y="2195572"/>
            <a:ext cx="2514600" cy="715089"/>
          </a:xfrm>
          <a:prstGeom prst="wedgeRoundRectCallout">
            <a:avLst>
              <a:gd name="adj1" fmla="val 76871"/>
              <a:gd name="adj2" fmla="val -4612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Bidder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logs in using login ID and Password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4267200" y="5029200"/>
            <a:ext cx="2514600" cy="762000"/>
          </a:xfrm>
          <a:prstGeom prst="wedgeRoundRectCallout">
            <a:avLst>
              <a:gd name="adj1" fmla="val 11772"/>
              <a:gd name="adj2" fmla="val -102328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Mention your Price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6400800" y="2819400"/>
            <a:ext cx="2209800" cy="1066800"/>
          </a:xfrm>
          <a:prstGeom prst="wedgeRoundRectCallout">
            <a:avLst>
              <a:gd name="adj1" fmla="val -26754"/>
              <a:gd name="adj2" fmla="val 83288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Sign it Digitally by clicking on Sign Icon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4876800" y="5562600"/>
            <a:ext cx="2209800" cy="609600"/>
          </a:xfrm>
          <a:prstGeom prst="wedgeRoundRectCallout">
            <a:avLst>
              <a:gd name="adj1" fmla="val -7491"/>
              <a:gd name="adj2" fmla="val -124717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‘Yes’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 l="9273" r="10249" b="5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3657600" y="4419600"/>
            <a:ext cx="2209800" cy="762000"/>
          </a:xfrm>
          <a:prstGeom prst="wedgeRoundRectCallout">
            <a:avLst>
              <a:gd name="adj1" fmla="val -8918"/>
              <a:gd name="adj2" fmla="val -11651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6324600" y="5562600"/>
            <a:ext cx="2209800" cy="762000"/>
          </a:xfrm>
          <a:prstGeom prst="wedgeRoundRectCallout">
            <a:avLst>
              <a:gd name="adj1" fmla="val 32461"/>
              <a:gd name="adj2" fmla="val -9198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2667000" y="5181600"/>
            <a:ext cx="2590800" cy="1143000"/>
          </a:xfrm>
          <a:prstGeom prst="wedgeRoundRectCallout">
            <a:avLst>
              <a:gd name="adj1" fmla="val 68469"/>
              <a:gd name="adj2" fmla="val -10025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Submitting a value which is not in multiples of decremental value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5791200" y="2362200"/>
            <a:ext cx="2209800" cy="762000"/>
          </a:xfrm>
          <a:prstGeom prst="wedgeRoundRectCallout">
            <a:avLst>
              <a:gd name="adj1" fmla="val -32462"/>
              <a:gd name="adj2" fmla="val -89618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1.System showed error message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1981200" y="5562600"/>
            <a:ext cx="3429000" cy="1066800"/>
          </a:xfrm>
          <a:prstGeom prst="wedgeRoundRectCallout">
            <a:avLst>
              <a:gd name="adj1" fmla="val 59318"/>
              <a:gd name="adj2" fmla="val -79273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Now, Enter the Auction Price within the Limits and Digitally Sign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2895600" y="5562600"/>
            <a:ext cx="2209800" cy="685800"/>
          </a:xfrm>
          <a:prstGeom prst="wedgeRoundRectCallout">
            <a:avLst>
              <a:gd name="adj1" fmla="val 75981"/>
              <a:gd name="adj2" fmla="val -4380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‘Yes’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2" cstate="print"/>
          <a:srcRect l="9273" r="10249" b="63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3657600" y="4343400"/>
            <a:ext cx="2209800" cy="609600"/>
          </a:xfrm>
          <a:prstGeom prst="wedgeRoundRectCallout">
            <a:avLst>
              <a:gd name="adj1" fmla="val -8918"/>
              <a:gd name="adj2" fmla="val -12286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OK</a:t>
            </a:r>
            <a:endParaRPr lang="en-IN" sz="17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524000" y="5562600"/>
            <a:ext cx="7467600" cy="9144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31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Physically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insert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eToken/Smartcard containing DSC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into the system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before clicking on Login Button.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When prompted enter the DSC PIN also.</a:t>
            </a: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2057400" y="4343400"/>
            <a:ext cx="1981200" cy="685800"/>
          </a:xfrm>
          <a:prstGeom prst="wedgeRoundRectCallout">
            <a:avLst>
              <a:gd name="adj1" fmla="val -20800"/>
              <a:gd name="adj2" fmla="val -11867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Click  Login Button using DSC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6477000" y="1752600"/>
            <a:ext cx="2209800" cy="1066800"/>
          </a:xfrm>
          <a:prstGeom prst="wedgeRoundRectCallout">
            <a:avLst>
              <a:gd name="adj1" fmla="val -50298"/>
              <a:gd name="adj2" fmla="val 8772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Now, the Current Price has been changed </a:t>
            </a:r>
            <a:endParaRPr lang="en-IN" sz="17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4191000" y="4800600"/>
            <a:ext cx="2057400" cy="1066800"/>
          </a:xfrm>
          <a:prstGeom prst="wedgeRoundRectCallout">
            <a:avLst>
              <a:gd name="adj1" fmla="val 60259"/>
              <a:gd name="adj2" fmla="val -11326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 will show your Latest Price Quoted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6629400" y="4953000"/>
            <a:ext cx="2286000" cy="1295400"/>
          </a:xfrm>
          <a:prstGeom prst="wedgeRoundRectCallout">
            <a:avLst>
              <a:gd name="adj1" fmla="val -13074"/>
              <a:gd name="adj2" fmla="val -110048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Here, Least Amount which any Bidder would have quoted is being shown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3810000" y="4114800"/>
            <a:ext cx="2667000" cy="1752600"/>
          </a:xfrm>
          <a:prstGeom prst="wedgeRoundRectCallout">
            <a:avLst>
              <a:gd name="adj1" fmla="val 2394"/>
              <a:gd name="adj2" fmla="val -9758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there would be any other Lot for same Auction in future Time, it will be displayed under Upcoming Lot Details</a:t>
            </a:r>
            <a:endParaRPr lang="en-IN" sz="17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4495800" y="4572000"/>
            <a:ext cx="2209800" cy="1066800"/>
          </a:xfrm>
          <a:prstGeom prst="wedgeRoundRectCallout">
            <a:avLst>
              <a:gd name="adj1" fmla="val -33889"/>
              <a:gd name="adj2" fmla="val 5077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Upcoming Lots in same Auction</a:t>
            </a:r>
            <a:endParaRPr lang="en-IN" sz="17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Live Auction 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Department User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>
            <a:spLocks/>
          </p:cNvSpPr>
          <p:nvPr/>
        </p:nvSpPr>
        <p:spPr>
          <a:xfrm>
            <a:off x="5105400" y="2590800"/>
            <a:ext cx="2514600" cy="1021556"/>
          </a:xfrm>
          <a:prstGeom prst="wedgeRoundRectCallout">
            <a:avLst>
              <a:gd name="adj1" fmla="val 66187"/>
              <a:gd name="adj2" fmla="val -9181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 username, password and click on Login Button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ular Callout 2"/>
          <p:cNvSpPr>
            <a:spLocks noChangeArrowheads="1"/>
          </p:cNvSpPr>
          <p:nvPr/>
        </p:nvSpPr>
        <p:spPr bwMode="auto">
          <a:xfrm>
            <a:off x="1828800" y="5257800"/>
            <a:ext cx="5334000" cy="1142999"/>
          </a:xfrm>
          <a:prstGeom prst="wedgeRectCallout">
            <a:avLst>
              <a:gd name="adj1" fmla="val 30986"/>
              <a:gd name="adj2" fmla="val 51282"/>
            </a:avLst>
          </a:prstGeom>
          <a:solidFill>
            <a:schemeClr val="bg1">
              <a:lumMod val="75000"/>
            </a:schemeClr>
          </a:solidFill>
          <a:ln w="31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en-US" b="1" dirty="0">
                <a:latin typeface="Georgia" pitchFamily="18" charset="0"/>
                <a:cs typeface="Times New Roman" pitchFamily="18" charset="0"/>
              </a:rPr>
              <a:t>Bid Evaluator logs in  with his user Id /Password and DSC.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 l="9273" r="10249" b="52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1447800" y="4038600"/>
            <a:ext cx="2286000" cy="762000"/>
          </a:xfrm>
          <a:prstGeom prst="wedgeRoundRectCallout">
            <a:avLst>
              <a:gd name="adj1" fmla="val 64989"/>
              <a:gd name="adj2" fmla="val -9171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 DSC Password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2133600" y="4191000"/>
            <a:ext cx="1371600" cy="685800"/>
          </a:xfrm>
          <a:prstGeom prst="wedgeRoundRectCallout">
            <a:avLst>
              <a:gd name="adj1" fmla="val 106317"/>
              <a:gd name="adj2" fmla="val -7326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>
              <a:defRPr/>
            </a:pPr>
            <a:r>
              <a:rPr lang="en-US" dirty="0"/>
              <a:t>Enter </a:t>
            </a:r>
            <a:r>
              <a:rPr lang="en-US" dirty="0" smtClean="0"/>
              <a:t>DSC </a:t>
            </a:r>
            <a:r>
              <a:rPr lang="en-US" dirty="0"/>
              <a:t>Password</a:t>
            </a: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4191000" y="5181600"/>
            <a:ext cx="1371600" cy="685800"/>
          </a:xfrm>
          <a:prstGeom prst="wedgeRoundRectCallout">
            <a:avLst>
              <a:gd name="adj1" fmla="val 9679"/>
              <a:gd name="adj2" fmla="val -10990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>
              <a:defRPr/>
            </a:pPr>
            <a:r>
              <a:rPr lang="en-US" dirty="0" smtClean="0"/>
              <a:t>Click on Ok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524000" y="5638800"/>
            <a:ext cx="7315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Role Based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(Procurement Officer Admin(Creator)/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Publisher/ Opener / Evaluator) Dashboard will appear.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4" r="5124"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3200400" y="5029200"/>
            <a:ext cx="1828800" cy="1524000"/>
          </a:xfrm>
          <a:prstGeom prst="wedgeEllipseCallout">
            <a:avLst>
              <a:gd name="adj1" fmla="val -118630"/>
              <a:gd name="adj2" fmla="val -163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here to view Live Auction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30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Callout 2"/>
          <p:cNvSpPr/>
          <p:nvPr/>
        </p:nvSpPr>
        <p:spPr>
          <a:xfrm>
            <a:off x="4343400" y="4267200"/>
            <a:ext cx="3124200" cy="914400"/>
          </a:xfrm>
          <a:prstGeom prst="wedgeEllipseCallout">
            <a:avLst>
              <a:gd name="adj1" fmla="val 73138"/>
              <a:gd name="adj2" fmla="val -1109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Click on view of a particular auction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14" t="5556" r="5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5943600" y="838200"/>
            <a:ext cx="2362200" cy="1447800"/>
          </a:xfrm>
          <a:prstGeom prst="wedgeEllipseCallout">
            <a:avLst>
              <a:gd name="adj1" fmla="val 47476"/>
              <a:gd name="adj2" fmla="val 2018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to view for Live Bid for particular Lot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4191000"/>
            <a:ext cx="1333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432"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2962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400550"/>
            <a:ext cx="1733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514" r="512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2057400" y="2819400"/>
            <a:ext cx="2209800" cy="990600"/>
          </a:xfrm>
          <a:prstGeom prst="wedgeEllipseCallout">
            <a:avLst>
              <a:gd name="adj1" fmla="val 60835"/>
              <a:gd name="adj2" fmla="val 445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to view Upcoming Lot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114800" y="2362200"/>
            <a:ext cx="2209800" cy="914400"/>
          </a:xfrm>
          <a:prstGeom prst="wedgeEllipseCallout">
            <a:avLst>
              <a:gd name="adj1" fmla="val 36353"/>
              <a:gd name="adj2" fmla="val 961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to view Suspended Lot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400800" y="2286000"/>
            <a:ext cx="2057400" cy="990600"/>
          </a:xfrm>
          <a:prstGeom prst="wedgeEllipseCallout">
            <a:avLst>
              <a:gd name="adj1" fmla="val -5249"/>
              <a:gd name="adj2" fmla="val 90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to view Corrigendum Details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010400" y="685800"/>
            <a:ext cx="2133600" cy="914400"/>
          </a:xfrm>
          <a:prstGeom prst="wedgeEllipseCallout">
            <a:avLst>
              <a:gd name="adj1" fmla="val -8023"/>
              <a:gd name="adj2" fmla="val 3480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to view Lot Wise Bid History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514" r="51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Callout 2"/>
          <p:cNvSpPr/>
          <p:nvPr/>
        </p:nvSpPr>
        <p:spPr>
          <a:xfrm>
            <a:off x="6477000" y="1371600"/>
            <a:ext cx="2133600" cy="914400"/>
          </a:xfrm>
          <a:prstGeom prst="wedgeEllipseCallout">
            <a:avLst>
              <a:gd name="adj1" fmla="val 11167"/>
              <a:gd name="adj2" fmla="val 2689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 to view Lot Wise Bid History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343400"/>
            <a:ext cx="133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7346"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Callout 2"/>
          <p:cNvSpPr/>
          <p:nvPr/>
        </p:nvSpPr>
        <p:spPr>
          <a:xfrm>
            <a:off x="6172200" y="2133600"/>
            <a:ext cx="2514600" cy="1524000"/>
          </a:xfrm>
          <a:prstGeom prst="wedgeEllipseCallout">
            <a:avLst>
              <a:gd name="adj1" fmla="val -162025"/>
              <a:gd name="adj2" fmla="val 1250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History Details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2667000" y="3810000"/>
            <a:ext cx="3352800" cy="1600200"/>
          </a:xfrm>
          <a:prstGeom prst="wedgeRoundRectCallout">
            <a:avLst>
              <a:gd name="adj1" fmla="val -73760"/>
              <a:gd name="adj2" fmla="val -147746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Click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My Auctions to view Action details for which Techno-Commercially qualified.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>
            <a:spLocks/>
          </p:cNvSpPr>
          <p:nvPr/>
        </p:nvSpPr>
        <p:spPr>
          <a:xfrm>
            <a:off x="6705600" y="4267200"/>
            <a:ext cx="2209800" cy="1066800"/>
          </a:xfrm>
          <a:prstGeom prst="wedgeRoundRectCallout">
            <a:avLst>
              <a:gd name="adj1" fmla="val 21759"/>
              <a:gd name="adj2" fmla="val -10587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Click to view Auction details for participation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2667000" y="1828800"/>
            <a:ext cx="5486400" cy="762000"/>
          </a:xfrm>
          <a:prstGeom prst="wedgeRoundRectCallout">
            <a:avLst>
              <a:gd name="adj1" fmla="val -50545"/>
              <a:gd name="adj2" fmla="val -5958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Published Auction Details</a:t>
            </a:r>
            <a:endParaRPr lang="en-I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2438400" y="3733800"/>
            <a:ext cx="2514600" cy="1143000"/>
          </a:xfrm>
          <a:prstGeom prst="wedgeRoundRectCallout">
            <a:avLst>
              <a:gd name="adj1" fmla="val -81118"/>
              <a:gd name="adj2" fmla="val -154150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 Auctions to participate in the Auction/ Lot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2743200" y="5105400"/>
            <a:ext cx="2819400" cy="1066800"/>
          </a:xfrm>
          <a:prstGeom prst="wedgeRoundRectCallout">
            <a:avLst>
              <a:gd name="adj1" fmla="val 3634"/>
              <a:gd name="adj2" fmla="val -113264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 of  qualified Auction/Lots in which Bidder can participate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63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5867400" y="5181600"/>
            <a:ext cx="2209800" cy="1066800"/>
          </a:xfrm>
          <a:prstGeom prst="wedgeRoundRectCallout">
            <a:avLst>
              <a:gd name="adj1" fmla="val 56005"/>
              <a:gd name="adj2" fmla="val -15020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Click on Hammer Icon to participate in respective Lot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 l="9273" r="10249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ular Callout 2"/>
          <p:cNvSpPr>
            <a:spLocks/>
          </p:cNvSpPr>
          <p:nvPr/>
        </p:nvSpPr>
        <p:spPr>
          <a:xfrm>
            <a:off x="6019800" y="1371600"/>
            <a:ext cx="2514600" cy="1447800"/>
          </a:xfrm>
          <a:prstGeom prst="wedgeRoundRectCallout">
            <a:avLst>
              <a:gd name="adj1" fmla="val -39098"/>
              <a:gd name="adj2" fmla="val 78855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 no bidder has quoted his Rate for this Lot, Current Price is coming as Blank</a:t>
            </a:r>
            <a:endParaRPr lang="en-IN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333</Words>
  <Application>Microsoft Office PowerPoint</Application>
  <PresentationFormat>On-screen Show (4:3)</PresentationFormat>
  <Paragraphs>42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 Live Auction  by Department User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69</cp:revision>
  <dcterms:created xsi:type="dcterms:W3CDTF">2006-08-16T00:00:00Z</dcterms:created>
  <dcterms:modified xsi:type="dcterms:W3CDTF">2024-02-17T12:50:12Z</dcterms:modified>
</cp:coreProperties>
</file>